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59" r:id="rId3"/>
    <p:sldId id="257" r:id="rId4"/>
    <p:sldId id="290" r:id="rId5"/>
    <p:sldId id="318" r:id="rId6"/>
    <p:sldId id="339" r:id="rId7"/>
    <p:sldId id="340" r:id="rId8"/>
    <p:sldId id="341" r:id="rId9"/>
    <p:sldId id="292" r:id="rId10"/>
    <p:sldId id="342" r:id="rId11"/>
    <p:sldId id="343" r:id="rId12"/>
    <p:sldId id="291" r:id="rId13"/>
    <p:sldId id="344" r:id="rId14"/>
    <p:sldId id="258" r:id="rId15"/>
    <p:sldId id="345" r:id="rId16"/>
    <p:sldId id="293" r:id="rId17"/>
    <p:sldId id="265" r:id="rId18"/>
    <p:sldId id="264" r:id="rId19"/>
    <p:sldId id="289" r:id="rId20"/>
    <p:sldId id="346" r:id="rId21"/>
    <p:sldId id="296" r:id="rId22"/>
    <p:sldId id="266" r:id="rId23"/>
    <p:sldId id="286" r:id="rId24"/>
    <p:sldId id="287" r:id="rId25"/>
    <p:sldId id="261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.png"/><Relationship Id="rId2" Type="http://schemas.microsoft.com/office/2007/relationships/media" Target="file:///C:\Users\Administrator\Desktop\&#19971;&#19978;&#20154;&#25945;&#36947;&#24503;&#19982;&#27861;&#27835;&#40718;&#23574;&#25945;&#26696;&#35838;&#20214;&#65288;&#26032;&#65289;\&#19971;&#19978;&#20154;&#25945;&#36947;&#24503;&#19982;&#27861;&#27835;&#40718;&#23574;&#25945;&#26696;&#35838;&#20214;&#65288;&#26032;&#65289;\&#31532;&#22235;&#21333;&#20803;%20%20&#29983;&#21629;&#30340;&#24605;&#32771;\&#31532;&#20061;&#35838;%20%20&#29645;&#35270;&#29983;&#21629;\&#31532;9&#35838;&#31532;2&#35838;&#26102;\&#33539;&#29747;&#29747;-&#33510;&#20048;&#24180;&#21326;.mp3" TargetMode="External"/><Relationship Id="rId1" Type="http://schemas.openxmlformats.org/officeDocument/2006/relationships/audio" Target="file:///C:\Users\Administrator\Desktop\&#19971;&#19978;&#20154;&#25945;&#36947;&#24503;&#19982;&#27861;&#27835;&#40718;&#23574;&#25945;&#26696;&#35838;&#20214;&#65288;&#26032;&#65289;\&#19971;&#19978;&#20154;&#25945;&#36947;&#24503;&#19982;&#27861;&#27835;&#40718;&#23574;&#25945;&#26696;&#35838;&#20214;&#65288;&#26032;&#65289;\&#31532;&#22235;&#21333;&#20803;%20%20&#29983;&#21629;&#30340;&#24605;&#32771;\&#31532;&#20061;&#35838;%20%20&#29645;&#35270;&#29983;&#21629;\&#31532;9&#35838;&#31532;2&#35838;&#26102;\&#33539;&#29747;&#29747;-&#33510;&#20048;&#24180;&#21326;.mp3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GIF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86" y="1571612"/>
            <a:ext cx="7786742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第四单元   第九课</a:t>
            </a:r>
            <a:endParaRPr lang="en-US" altLang="zh-CN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5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2  </a:t>
            </a:r>
            <a:r>
              <a:rPr lang="zh-CN" altLang="en-US" sz="5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增强生命的韧性</a:t>
            </a:r>
            <a:r>
              <a:rPr lang="en-US" altLang="zh-CN" sz="5400" b="1" dirty="0" smtClean="0"/>
              <a:t> </a:t>
            </a:r>
            <a:r>
              <a:rPr lang="en-US" altLang="zh-CN" sz="3200" b="1" dirty="0" smtClean="0"/>
              <a:t>       </a:t>
            </a:r>
            <a:endParaRPr lang="en-US" altLang="zh-CN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7224" y="1785926"/>
            <a:ext cx="7858180" cy="2534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         </a:t>
            </a:r>
            <a:r>
              <a:rPr lang="zh-CN" altLang="en-US" sz="3200" b="1" dirty="0"/>
              <a:t>问题提示：总的来说，教材中的三个同学描述的事件对于自己来说都可以认为是挫折，但每个人即使经历相同的事件，其心理感受是不同的，因此不一定有挫折的感受。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84608" y="928670"/>
            <a:ext cx="74879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 smtClean="0">
                <a:latin typeface="+mn-ea"/>
              </a:rPr>
              <a:t>阅读</a:t>
            </a:r>
            <a:r>
              <a:rPr lang="zh-CN" altLang="en-US" sz="2600" b="1" dirty="0">
                <a:latin typeface="+mn-ea"/>
              </a:rPr>
              <a:t>教材第</a:t>
            </a:r>
            <a:r>
              <a:rPr lang="en-US" altLang="zh-CN" sz="2600" b="1" dirty="0">
                <a:latin typeface="+mn-ea"/>
              </a:rPr>
              <a:t>106</a:t>
            </a:r>
            <a:r>
              <a:rPr lang="zh-CN" altLang="en-US" sz="2600" b="1" dirty="0">
                <a:latin typeface="+mn-ea"/>
              </a:rPr>
              <a:t>页</a:t>
            </a:r>
            <a:r>
              <a:rPr lang="zh-CN" altLang="en-US" sz="2600" b="1" dirty="0" smtClean="0">
                <a:latin typeface="+mn-ea"/>
              </a:rPr>
              <a:t>的“相关链接”。</a:t>
            </a:r>
            <a:endParaRPr lang="zh-CN" altLang="en-US" sz="2600" b="1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1538" y="428604"/>
            <a:ext cx="1989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+mn-ea"/>
              </a:rPr>
              <a:t>3.</a:t>
            </a:r>
            <a:r>
              <a:rPr lang="zh-CN" altLang="en-US" sz="2800" b="1" dirty="0" smtClean="0">
                <a:latin typeface="+mn-ea"/>
              </a:rPr>
              <a:t>拓展思维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050" name="Picture 2" descr="D:\七上思品第四单元\106.jpg"/>
          <p:cNvPicPr>
            <a:picLocks noChangeAspect="1" noChangeArrowheads="1"/>
          </p:cNvPicPr>
          <p:nvPr/>
        </p:nvPicPr>
        <p:blipFill>
          <a:blip r:embed="rId1" cstate="print">
            <a:lum bright="-10000"/>
          </a:blip>
          <a:srcRect/>
          <a:stretch>
            <a:fillRect/>
          </a:stretch>
        </p:blipFill>
        <p:spPr bwMode="auto">
          <a:xfrm>
            <a:off x="1071538" y="1504971"/>
            <a:ext cx="7000924" cy="4995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3" descr="图片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2844" y="428604"/>
            <a:ext cx="8643998" cy="516063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886294" y="1044719"/>
            <a:ext cx="735811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       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思考下列问题：</a:t>
            </a:r>
            <a:endParaRPr lang="zh-CN" altLang="en-US" sz="2800" b="1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   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（</a:t>
            </a:r>
            <a:r>
              <a:rPr lang="en-US" altLang="zh-CN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1</a:t>
            </a:r>
            <a:r>
              <a:rPr lang="zh-CN" altLang="en-US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）结合</a:t>
            </a:r>
            <a:r>
              <a:rPr lang="en-US" altLang="zh-CN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“</a:t>
            </a:r>
            <a:r>
              <a:rPr lang="zh-CN" altLang="en-US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相关链接</a:t>
            </a:r>
            <a:r>
              <a:rPr lang="en-US" altLang="zh-CN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”</a:t>
            </a:r>
            <a:r>
              <a:rPr lang="zh-CN" altLang="en-US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的内容，分别对挫折情境、挫折认知、挫折反应进行举例说明。</a:t>
            </a:r>
            <a:endParaRPr lang="zh-CN" altLang="en-US" sz="2800" b="1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   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（</a:t>
            </a:r>
            <a:r>
              <a:rPr lang="en-US" altLang="zh-CN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2</a:t>
            </a:r>
            <a:r>
              <a:rPr lang="zh-CN" altLang="en-US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）如果是你，在所举事例的情况下遭到老师的批评，你会有怎样的反应？</a:t>
            </a:r>
            <a:endParaRPr lang="zh-CN" altLang="en-US" sz="2800" b="1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   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（</a:t>
            </a:r>
            <a:r>
              <a:rPr lang="en-US" altLang="zh-CN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3</a:t>
            </a:r>
            <a:r>
              <a:rPr lang="zh-CN" altLang="en-US" sz="28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）如果是你的朋友，在所举事例的情况下与老师发生争执，你会怎么做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？</a:t>
            </a:r>
            <a:endParaRPr lang="zh-CN" altLang="en-US" sz="2800" b="1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3074" name="Picture 2" descr="E:\卡通小人物图片\小人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157192"/>
            <a:ext cx="1214446" cy="1355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9788" y="1276677"/>
            <a:ext cx="79527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     </a:t>
            </a:r>
            <a:r>
              <a:rPr lang="en-US" altLang="zh-CN" sz="3200" b="1" dirty="0" smtClean="0"/>
              <a:t>  </a:t>
            </a:r>
            <a:r>
              <a:rPr lang="zh-CN" altLang="en-US" sz="3200" b="1" dirty="0" smtClean="0">
                <a:latin typeface="+mn-ea"/>
              </a:rPr>
              <a:t>问题提示：</a:t>
            </a:r>
            <a:endParaRPr lang="en-US" altLang="zh-CN" sz="3200" b="1" dirty="0" smtClean="0">
              <a:latin typeface="+mn-ea"/>
            </a:endParaRPr>
          </a:p>
          <a:p>
            <a:r>
              <a:rPr lang="en-US" altLang="zh-CN" sz="3200" b="1" dirty="0" smtClean="0">
                <a:latin typeface="+mn-ea"/>
              </a:rPr>
              <a:t>  </a:t>
            </a:r>
            <a:r>
              <a:rPr lang="zh-CN" altLang="en-US" sz="3200" b="1" dirty="0" smtClean="0">
                <a:latin typeface="+mn-ea"/>
              </a:rPr>
              <a:t>（</a:t>
            </a:r>
            <a:r>
              <a:rPr lang="en-US" altLang="zh-CN" sz="3200" b="1" dirty="0">
                <a:latin typeface="+mn-ea"/>
              </a:rPr>
              <a:t>1</a:t>
            </a:r>
            <a:r>
              <a:rPr lang="zh-CN" altLang="en-US" sz="3200" b="1" dirty="0" smtClean="0">
                <a:latin typeface="+mn-ea"/>
              </a:rPr>
              <a:t>）挫折情境：校车上大声讲话被老师批评；挫折认知：与老师发生争执；挫折反应：从车窗跳出造成头部重伤。        </a:t>
            </a:r>
            <a:endParaRPr lang="zh-CN" altLang="en-US" sz="3200" b="1" dirty="0" smtClean="0">
              <a:latin typeface="+mn-ea"/>
            </a:endParaRPr>
          </a:p>
          <a:p>
            <a:r>
              <a:rPr lang="zh-CN" altLang="en-US" sz="3200" b="1" dirty="0" smtClean="0">
                <a:latin typeface="+mn-ea"/>
              </a:rPr>
              <a:t>  （</a:t>
            </a:r>
            <a:r>
              <a:rPr lang="en-US" altLang="zh-CN" sz="3200" b="1" dirty="0">
                <a:latin typeface="+mn-ea"/>
              </a:rPr>
              <a:t>2</a:t>
            </a:r>
            <a:r>
              <a:rPr lang="zh-CN" altLang="en-US" sz="3200" b="1" dirty="0" smtClean="0">
                <a:latin typeface="+mn-ea"/>
              </a:rPr>
              <a:t>）例如：接受老师的批评，认为老师的批评是正确的，不再在车上大声讲话。      </a:t>
            </a:r>
            <a:endParaRPr lang="zh-CN" altLang="en-US" sz="3200" b="1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86" y="1894847"/>
            <a:ext cx="7606665" cy="2534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       </a:t>
            </a:r>
            <a:r>
              <a:rPr lang="zh-CN" altLang="en-US" sz="3200" b="1" dirty="0" smtClean="0">
                <a:latin typeface="+mn-ea"/>
              </a:rPr>
              <a:t>（</a:t>
            </a:r>
            <a:r>
              <a:rPr lang="en-US" altLang="zh-CN" sz="3200" b="1" dirty="0" smtClean="0">
                <a:latin typeface="+mn-ea"/>
              </a:rPr>
              <a:t>3</a:t>
            </a:r>
            <a:r>
              <a:rPr lang="zh-CN" altLang="en-US" sz="3200" b="1" dirty="0" smtClean="0">
                <a:latin typeface="+mn-ea"/>
              </a:rPr>
              <a:t>）例如：劝说朋友不要误解老师的批评，在车上先不要和老师争执；劝说朋友有需要解释的可以等以后和老师说明；让朋友安静地坐到自己的位置上，避免和老师近距离地直接争执。</a:t>
            </a:r>
            <a:endParaRPr lang="zh-CN" altLang="en-US" sz="3200" b="1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81435" y="1293483"/>
            <a:ext cx="599089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 smtClean="0">
                <a:latin typeface="+mn-ea"/>
              </a:rPr>
              <a:t>阅读</a:t>
            </a:r>
            <a:r>
              <a:rPr lang="zh-CN" altLang="en-US" sz="2600" b="1" dirty="0">
                <a:latin typeface="+mn-ea"/>
              </a:rPr>
              <a:t>教材第</a:t>
            </a:r>
            <a:r>
              <a:rPr lang="en-US" altLang="zh-CN" sz="2600" b="1" dirty="0">
                <a:latin typeface="+mn-ea"/>
              </a:rPr>
              <a:t>107</a:t>
            </a:r>
            <a:r>
              <a:rPr lang="zh-CN" altLang="en-US" sz="2600" b="1" dirty="0">
                <a:latin typeface="+mn-ea"/>
              </a:rPr>
              <a:t>页</a:t>
            </a:r>
            <a:r>
              <a:rPr lang="zh-CN" altLang="en-US" sz="2600" b="1" dirty="0" smtClean="0">
                <a:latin typeface="+mn-ea"/>
              </a:rPr>
              <a:t>的“探究与分享”。</a:t>
            </a:r>
            <a:endParaRPr lang="zh-CN" altLang="en-US" sz="2600" b="1" dirty="0"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0587" y="691202"/>
            <a:ext cx="23503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+mn-ea"/>
              </a:rPr>
              <a:t>4.</a:t>
            </a:r>
            <a:r>
              <a:rPr lang="zh-CN" altLang="en-US" sz="2800" b="1" dirty="0" smtClean="0">
                <a:latin typeface="+mn-ea"/>
              </a:rPr>
              <a:t>探究与分享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4099" name="Picture 3" descr="D:\七上思品第四单元\107a.jpg"/>
          <p:cNvPicPr>
            <a:picLocks noChangeAspect="1" noChangeArrowheads="1"/>
          </p:cNvPicPr>
          <p:nvPr/>
        </p:nvPicPr>
        <p:blipFill>
          <a:blip r:embed="rId1" cstate="print">
            <a:lum bright="-10000"/>
          </a:blip>
          <a:srcRect/>
          <a:stretch>
            <a:fillRect/>
          </a:stretch>
        </p:blipFill>
        <p:spPr bwMode="auto">
          <a:xfrm>
            <a:off x="1142976" y="2000240"/>
            <a:ext cx="685804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标注 2"/>
          <p:cNvSpPr/>
          <p:nvPr/>
        </p:nvSpPr>
        <p:spPr>
          <a:xfrm>
            <a:off x="928662" y="857232"/>
            <a:ext cx="7286676" cy="928694"/>
          </a:xfrm>
          <a:prstGeom prst="wedgeRoundRectCallout">
            <a:avLst>
              <a:gd name="adj1" fmla="val 40517"/>
              <a:gd name="adj2" fmla="val 8131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000100" y="785795"/>
            <a:ext cx="72152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         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思考问题：从爱迪生的故事中，你得到怎样的启示？</a:t>
            </a:r>
            <a:endParaRPr lang="zh-CN" altLang="en-US" sz="2800" b="1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785786" y="4288232"/>
            <a:ext cx="75507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         问题提示：生活中的挫折是我们生命成长的一部分。失意时，挫折会使我们获得更加丰富的生活经验。</a:t>
            </a:r>
            <a:endParaRPr lang="zh-CN" alt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57290" y="2108666"/>
            <a:ext cx="650085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 smtClean="0">
                <a:latin typeface="+mn-ea"/>
              </a:rPr>
              <a:t>研读教材内容，思考下列问题并梳理基础知识。</a:t>
            </a:r>
            <a:endParaRPr lang="zh-CN" altLang="en-US" sz="2600" b="1" dirty="0" smtClean="0">
              <a:latin typeface="+mn-ea"/>
            </a:endParaRPr>
          </a:p>
          <a:p>
            <a:r>
              <a:rPr lang="zh-CN" altLang="en-US" sz="2600" b="1" dirty="0" smtClean="0">
                <a:latin typeface="+mn-ea"/>
              </a:rPr>
              <a:t>（</a:t>
            </a:r>
            <a:r>
              <a:rPr lang="en-US" altLang="zh-CN" sz="2600" b="1" dirty="0" smtClean="0">
                <a:latin typeface="+mn-ea"/>
              </a:rPr>
              <a:t>1</a:t>
            </a:r>
            <a:r>
              <a:rPr lang="zh-CN" altLang="en-US" sz="2600" b="1" dirty="0" smtClean="0">
                <a:latin typeface="+mn-ea"/>
              </a:rPr>
              <a:t>）面对挫折，我们生命中有一种怎样的力量？</a:t>
            </a:r>
            <a:endParaRPr lang="zh-CN" altLang="en-US" sz="2600" b="1" dirty="0" smtClean="0">
              <a:latin typeface="+mn-ea"/>
            </a:endParaRPr>
          </a:p>
          <a:p>
            <a:r>
              <a:rPr lang="zh-CN" altLang="en-US" sz="2600" b="1" dirty="0" smtClean="0">
                <a:latin typeface="+mn-ea"/>
              </a:rPr>
              <a:t>（</a:t>
            </a:r>
            <a:r>
              <a:rPr lang="en-US" altLang="zh-CN" sz="2600" b="1" dirty="0" smtClean="0">
                <a:latin typeface="+mn-ea"/>
              </a:rPr>
              <a:t>2</a:t>
            </a:r>
            <a:r>
              <a:rPr lang="zh-CN" altLang="en-US" sz="2600" b="1" dirty="0" smtClean="0">
                <a:latin typeface="+mn-ea"/>
              </a:rPr>
              <a:t>）面对挫折，发掘自身的生命力量对我们有什么积极意义？</a:t>
            </a:r>
            <a:endParaRPr lang="zh-CN" altLang="en-US" sz="2600" b="1" dirty="0" smtClean="0">
              <a:latin typeface="+mn-ea"/>
            </a:endParaRPr>
          </a:p>
          <a:p>
            <a:r>
              <a:rPr lang="zh-CN" altLang="en-US" sz="2600" b="1" dirty="0" smtClean="0">
                <a:latin typeface="+mn-ea"/>
              </a:rPr>
              <a:t>（</a:t>
            </a:r>
            <a:r>
              <a:rPr lang="en-US" altLang="zh-CN" sz="2600" b="1" dirty="0" smtClean="0">
                <a:latin typeface="+mn-ea"/>
              </a:rPr>
              <a:t>3</a:t>
            </a:r>
            <a:r>
              <a:rPr lang="zh-CN" altLang="en-US" sz="2600" b="1" dirty="0" smtClean="0">
                <a:latin typeface="+mn-ea"/>
              </a:rPr>
              <a:t>）面对挫折，怎样做才能增强我们的生命力量？</a:t>
            </a:r>
            <a:endParaRPr lang="zh-CN" altLang="en-US" sz="2600" b="1" dirty="0" smtClean="0"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629647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活动二：发掘生命的力量</a:t>
            </a:r>
            <a:endParaRPr lang="zh-CN" altLang="en-US" sz="3200" b="1" dirty="0"/>
          </a:p>
        </p:txBody>
      </p:sp>
      <p:sp>
        <p:nvSpPr>
          <p:cNvPr id="6" name="矩形 5"/>
          <p:cNvSpPr/>
          <p:nvPr/>
        </p:nvSpPr>
        <p:spPr>
          <a:xfrm>
            <a:off x="1285852" y="1428736"/>
            <a:ext cx="1989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+mn-ea"/>
              </a:rPr>
              <a:t>1.</a:t>
            </a:r>
            <a:r>
              <a:rPr lang="zh-CN" altLang="en-US" sz="2800" b="1" dirty="0" smtClean="0">
                <a:latin typeface="+mn-ea"/>
              </a:rPr>
              <a:t>课文研讨</a:t>
            </a:r>
            <a:endParaRPr lang="zh-CN" altLang="en-US" sz="28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00100" y="714356"/>
            <a:ext cx="7215238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            </a:t>
            </a:r>
            <a:r>
              <a:rPr lang="zh-CN" altLang="en-US" sz="3200" b="1" dirty="0" smtClean="0"/>
              <a:t>      </a:t>
            </a:r>
            <a:endParaRPr lang="zh-CN" altLang="en-US" sz="3200" dirty="0"/>
          </a:p>
        </p:txBody>
      </p:sp>
      <p:sp>
        <p:nvSpPr>
          <p:cNvPr id="5" name="文本框 4"/>
          <p:cNvSpPr txBox="1"/>
          <p:nvPr/>
        </p:nvSpPr>
        <p:spPr>
          <a:xfrm>
            <a:off x="714348" y="1550043"/>
            <a:ext cx="7897495" cy="302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       </a:t>
            </a:r>
            <a:r>
              <a:rPr lang="zh-CN" altLang="en-US" sz="3200" b="1" dirty="0">
                <a:latin typeface="+mn-ea"/>
              </a:rPr>
              <a:t>问题提示：</a:t>
            </a:r>
            <a:endParaRPr lang="zh-CN" altLang="en-US" sz="3200" b="1" dirty="0">
              <a:latin typeface="+mn-ea"/>
            </a:endParaRPr>
          </a:p>
          <a:p>
            <a:r>
              <a:rPr lang="zh-CN" altLang="en-US" sz="3200" b="1" dirty="0">
                <a:latin typeface="+mn-ea"/>
              </a:rPr>
              <a:t>  </a:t>
            </a:r>
            <a:r>
              <a:rPr lang="zh-CN" altLang="en-US" sz="3200" b="1" dirty="0" smtClean="0">
                <a:latin typeface="+mn-ea"/>
              </a:rPr>
              <a:t>（</a:t>
            </a:r>
            <a:r>
              <a:rPr lang="en-US" altLang="zh-CN" sz="3200" b="1" dirty="0">
                <a:latin typeface="+mn-ea"/>
              </a:rPr>
              <a:t>1</a:t>
            </a:r>
            <a:r>
              <a:rPr lang="zh-CN" altLang="en-US" sz="3200" b="1" dirty="0">
                <a:latin typeface="+mn-ea"/>
              </a:rPr>
              <a:t>）我们每个人的生命都蕴含一定的承受力、自我调节和自我修复的能力。</a:t>
            </a:r>
            <a:endParaRPr lang="zh-CN" altLang="en-US" sz="3200" b="1" dirty="0">
              <a:latin typeface="+mn-ea"/>
            </a:endParaRPr>
          </a:p>
          <a:p>
            <a:r>
              <a:rPr lang="zh-CN" altLang="en-US" sz="3200" b="1" dirty="0">
                <a:latin typeface="+mn-ea"/>
              </a:rPr>
              <a:t>  </a:t>
            </a:r>
            <a:r>
              <a:rPr lang="zh-CN" altLang="en-US" sz="3200" b="1" dirty="0" smtClean="0">
                <a:latin typeface="+mn-ea"/>
              </a:rPr>
              <a:t>（</a:t>
            </a:r>
            <a:r>
              <a:rPr lang="en-US" altLang="zh-CN" sz="3200" b="1" dirty="0">
                <a:latin typeface="+mn-ea"/>
              </a:rPr>
              <a:t>2</a:t>
            </a:r>
            <a:r>
              <a:rPr lang="zh-CN" altLang="en-US" sz="3200" b="1" dirty="0">
                <a:latin typeface="+mn-ea"/>
              </a:rPr>
              <a:t>）面对挫折，发掘自身的生命力量，我们可以逐渐培养自己面对困难的勇气和坚强的意志。</a:t>
            </a:r>
            <a:endParaRPr lang="zh-CN" altLang="en-US" sz="3200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00100" y="714356"/>
            <a:ext cx="7215238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            </a:t>
            </a:r>
            <a:r>
              <a:rPr lang="zh-CN" altLang="en-US" sz="3200" b="1" dirty="0" smtClean="0"/>
              <a:t>      </a:t>
            </a:r>
            <a:endParaRPr lang="zh-CN" altLang="en-US" sz="3200" dirty="0"/>
          </a:p>
        </p:txBody>
      </p:sp>
      <p:sp>
        <p:nvSpPr>
          <p:cNvPr id="5" name="文本框 4"/>
          <p:cNvSpPr txBox="1"/>
          <p:nvPr/>
        </p:nvSpPr>
        <p:spPr>
          <a:xfrm>
            <a:off x="857224" y="1894847"/>
            <a:ext cx="7897495" cy="2534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     </a:t>
            </a:r>
            <a:r>
              <a:rPr lang="zh-CN" altLang="en-US" sz="3200" b="1" dirty="0">
                <a:latin typeface="+mn-ea"/>
              </a:rPr>
              <a:t>（</a:t>
            </a:r>
            <a:r>
              <a:rPr lang="en-US" altLang="zh-CN" sz="3200" b="1" dirty="0">
                <a:latin typeface="+mn-ea"/>
              </a:rPr>
              <a:t>3</a:t>
            </a:r>
            <a:r>
              <a:rPr lang="zh-CN" altLang="en-US" sz="3200" b="1" dirty="0">
                <a:latin typeface="+mn-ea"/>
              </a:rPr>
              <a:t>）发掘自身的力量并不排斥借助外力。作为新一代的中国少年，我们在坚持目标和不断努力的道路上，学会与他人建立联系，向他人寻求帮助，获得他人的支持和鼓励，有助于增强我们的生命力量。</a:t>
            </a:r>
            <a:endParaRPr lang="zh-CN" altLang="en-US" sz="3200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71538" y="2000240"/>
            <a:ext cx="55908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/>
                </a:solidFill>
              </a:rPr>
              <a:t>生活是一团麻</a:t>
            </a:r>
            <a:endParaRPr lang="zh-CN" altLang="en-US" sz="2800" b="1" dirty="0" smtClean="0">
              <a:solidFill>
                <a:schemeClr val="tx1"/>
              </a:solidFill>
            </a:endParaRPr>
          </a:p>
          <a:p>
            <a:r>
              <a:rPr lang="zh-CN" altLang="en-US" sz="2800" b="1" dirty="0" smtClean="0">
                <a:solidFill>
                  <a:schemeClr val="tx1"/>
                </a:solidFill>
              </a:rPr>
              <a:t>那也是麻绳拧成的花</a:t>
            </a:r>
            <a:endParaRPr lang="zh-CN" altLang="en-US" sz="2800" b="1" dirty="0" smtClean="0">
              <a:solidFill>
                <a:schemeClr val="tx1"/>
              </a:solidFill>
            </a:endParaRPr>
          </a:p>
          <a:p>
            <a:r>
              <a:rPr lang="zh-CN" altLang="en-US" sz="2800" b="1" dirty="0" smtClean="0">
                <a:solidFill>
                  <a:schemeClr val="tx1"/>
                </a:solidFill>
              </a:rPr>
              <a:t>生活是一根线</a:t>
            </a:r>
            <a:endParaRPr lang="zh-CN" altLang="en-US" sz="2800" b="1" dirty="0" smtClean="0">
              <a:solidFill>
                <a:schemeClr val="tx1"/>
              </a:solidFill>
            </a:endParaRPr>
          </a:p>
          <a:p>
            <a:r>
              <a:rPr lang="zh-CN" altLang="en-US" sz="2800" b="1" dirty="0" smtClean="0">
                <a:solidFill>
                  <a:schemeClr val="tx1"/>
                </a:solidFill>
              </a:rPr>
              <a:t>也有那解不开的小疙瘩呀</a:t>
            </a:r>
            <a:endParaRPr lang="zh-CN" altLang="en-US" sz="2800" b="1" dirty="0" smtClean="0">
              <a:solidFill>
                <a:schemeClr val="tx1"/>
              </a:solidFill>
            </a:endParaRPr>
          </a:p>
          <a:p>
            <a:r>
              <a:rPr lang="zh-CN" altLang="en-US" sz="2800" b="1" dirty="0" smtClean="0">
                <a:solidFill>
                  <a:schemeClr val="tx1"/>
                </a:solidFill>
              </a:rPr>
              <a:t>生活是一条路</a:t>
            </a:r>
            <a:endParaRPr lang="zh-CN" altLang="en-US" sz="2800" b="1" dirty="0" smtClean="0">
              <a:solidFill>
                <a:schemeClr val="tx1"/>
              </a:solidFill>
            </a:endParaRPr>
          </a:p>
          <a:p>
            <a:r>
              <a:rPr lang="zh-CN" altLang="en-US" sz="2800" b="1" dirty="0" smtClean="0">
                <a:solidFill>
                  <a:schemeClr val="tx1"/>
                </a:solidFill>
              </a:rPr>
              <a:t>怎能没有坑坑洼洼</a:t>
            </a:r>
            <a:endParaRPr lang="zh-CN" altLang="en-US" sz="2800" b="1" dirty="0" smtClean="0">
              <a:solidFill>
                <a:schemeClr val="tx1"/>
              </a:solidFill>
            </a:endParaRPr>
          </a:p>
          <a:p>
            <a:r>
              <a:rPr lang="zh-CN" altLang="en-US" sz="2800" b="1" dirty="0" smtClean="0">
                <a:solidFill>
                  <a:schemeClr val="tx1"/>
                </a:solidFill>
              </a:rPr>
              <a:t>生活是一杯酒</a:t>
            </a:r>
            <a:endParaRPr lang="zh-CN" altLang="en-US" sz="2800" b="1" dirty="0" smtClean="0">
              <a:solidFill>
                <a:schemeClr val="tx1"/>
              </a:solidFill>
            </a:endParaRPr>
          </a:p>
          <a:p>
            <a:r>
              <a:rPr lang="zh-CN" altLang="en-US" sz="2800" b="1" dirty="0" smtClean="0">
                <a:solidFill>
                  <a:schemeClr val="tx1"/>
                </a:solidFill>
              </a:rPr>
              <a:t>饱含着人生酸甜苦辣</a:t>
            </a:r>
            <a:endParaRPr lang="zh-CN" altLang="en-US" sz="2800" b="1" dirty="0" smtClean="0">
              <a:solidFill>
                <a:schemeClr val="tx1"/>
              </a:solidFill>
            </a:endParaRPr>
          </a:p>
          <a:p>
            <a:r>
              <a:rPr lang="en-US" altLang="zh-CN" sz="2800" b="1" dirty="0" smtClean="0">
                <a:solidFill>
                  <a:schemeClr val="tx1"/>
                </a:solidFill>
              </a:rPr>
              <a:t>......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     </a:t>
            </a:r>
            <a:r>
              <a:rPr lang="en-US" altLang="zh-CN" sz="2800" b="1" dirty="0" smtClean="0"/>
              <a:t>        </a:t>
            </a:r>
            <a:endParaRPr lang="en-US" altLang="zh-CN" sz="2800" b="1" dirty="0" smtClean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1100142" y="274638"/>
            <a:ext cx="3257544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一、教学导入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42976" y="1285860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/>
              <a:t>欣赏歌曲《苦乐年华》。</a:t>
            </a:r>
            <a:endParaRPr lang="zh-CN" altLang="en-US" sz="3200" b="1" dirty="0" smtClean="0"/>
          </a:p>
        </p:txBody>
      </p:sp>
      <p:pic>
        <p:nvPicPr>
          <p:cNvPr id="11" name="范琳琳-苦乐年华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5643570" y="2071678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6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74147" y="864855"/>
            <a:ext cx="575530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 smtClean="0">
                <a:latin typeface="+mn-ea"/>
              </a:rPr>
              <a:t>阅读</a:t>
            </a:r>
            <a:r>
              <a:rPr lang="zh-CN" altLang="en-US" sz="2600" b="1" dirty="0">
                <a:latin typeface="+mn-ea"/>
              </a:rPr>
              <a:t>教材第</a:t>
            </a:r>
            <a:r>
              <a:rPr lang="en-US" altLang="zh-CN" sz="2600" b="1" dirty="0">
                <a:latin typeface="+mn-ea"/>
              </a:rPr>
              <a:t>109</a:t>
            </a:r>
            <a:r>
              <a:rPr lang="zh-CN" altLang="en-US" sz="2600" b="1" dirty="0">
                <a:latin typeface="+mn-ea"/>
              </a:rPr>
              <a:t>页</a:t>
            </a:r>
            <a:r>
              <a:rPr lang="zh-CN" altLang="en-US" sz="2600" b="1" dirty="0" smtClean="0">
                <a:latin typeface="+mn-ea"/>
              </a:rPr>
              <a:t>的“方法与技能”。</a:t>
            </a:r>
            <a:endParaRPr lang="zh-CN" altLang="en-US" sz="2600" b="1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36949" y="428604"/>
            <a:ext cx="1989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+mn-ea"/>
              </a:rPr>
              <a:t>2.</a:t>
            </a:r>
            <a:r>
              <a:rPr lang="zh-CN" altLang="en-US" sz="2800" b="1" dirty="0" smtClean="0">
                <a:latin typeface="+mn-ea"/>
              </a:rPr>
              <a:t>课外拓展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6146" name="Picture 2" descr="D:\七上思品第四单元\109a.jpg"/>
          <p:cNvPicPr>
            <a:picLocks noChangeAspect="1" noChangeArrowheads="1"/>
          </p:cNvPicPr>
          <p:nvPr/>
        </p:nvPicPr>
        <p:blipFill>
          <a:blip r:embed="rId1" cstate="print">
            <a:lum bright="-10000"/>
          </a:blip>
          <a:srcRect/>
          <a:stretch>
            <a:fillRect/>
          </a:stretch>
        </p:blipFill>
        <p:spPr bwMode="auto">
          <a:xfrm>
            <a:off x="1285852" y="1428736"/>
            <a:ext cx="6786610" cy="5227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3" descr="图片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71472" y="1071546"/>
            <a:ext cx="7858181" cy="28575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28729" y="1922459"/>
            <a:ext cx="68580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思考问题：</a:t>
            </a:r>
            <a:endParaRPr lang="zh-CN" altLang="en-US" sz="2800" b="1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        你还知道哪些有助于增强生命韧性的方法？       </a:t>
            </a:r>
            <a:endParaRPr lang="zh-CN" altLang="en-US" sz="2800" b="1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7170" name="Picture 2" descr="E:\卡通小人物图片\小企鹅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786190"/>
            <a:ext cx="1410315" cy="1720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1857364"/>
            <a:ext cx="7143800" cy="1569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3200" b="1" dirty="0" smtClean="0"/>
              <a:t>         面对挫折，损害自己生命的方式是不明智的，相反，我们需要发现、挖掘自己的生命力量。</a:t>
            </a:r>
            <a:endParaRPr lang="zh-CN" altLang="en-US" sz="3200" b="1" dirty="0" smtClean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885828" y="500050"/>
            <a:ext cx="3543296" cy="1143000"/>
          </a:xfrm>
        </p:spPr>
        <p:txBody>
          <a:bodyPr/>
          <a:lstStyle/>
          <a:p>
            <a:pPr algn="l"/>
            <a:r>
              <a:rPr lang="zh-CN" altLang="en-US" b="1" dirty="0" smtClean="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600" b="1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三、课堂小结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TextBox 10"/>
          <p:cNvSpPr txBox="1"/>
          <p:nvPr/>
        </p:nvSpPr>
        <p:spPr>
          <a:xfrm>
            <a:off x="571820" y="3099930"/>
            <a:ext cx="1782445" cy="944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增强生命的韧性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1" name="TextBox 11"/>
          <p:cNvSpPr txBox="1"/>
          <p:nvPr/>
        </p:nvSpPr>
        <p:spPr>
          <a:xfrm>
            <a:off x="2643190" y="2396677"/>
            <a:ext cx="5857900" cy="224676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生活难免有挫折             挫折是我们生命成长的一部分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endParaRPr lang="en-US" altLang="zh-CN" sz="2800" b="1" dirty="0" smtClean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28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发掘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生命的力量              努力寻求解决问题的途径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2212660" y="2538917"/>
            <a:ext cx="429895" cy="2082800"/>
          </a:xfrm>
          <a:prstGeom prst="leftBrace">
            <a:avLst>
              <a:gd name="adj1" fmla="val 8333"/>
              <a:gd name="adj2" fmla="val 4894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627" name="TextBox 37"/>
          <p:cNvSpPr txBox="1"/>
          <p:nvPr/>
        </p:nvSpPr>
        <p:spPr>
          <a:xfrm>
            <a:off x="714348" y="782405"/>
            <a:ext cx="2071687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zh-CN" altLang="en-US" sz="36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板书设计</a:t>
            </a:r>
            <a:endParaRPr lang="zh-CN" altLang="en-US" sz="3600" b="1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5357818" y="2714620"/>
            <a:ext cx="1154435" cy="1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5286380" y="3929066"/>
            <a:ext cx="1274457" cy="1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25611" grpId="0"/>
      <p:bldP spid="23" grpId="0" animBg="1"/>
      <p:bldP spid="256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7554" y="2285992"/>
            <a:ext cx="2271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谢谢！</a:t>
            </a:r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3" descr="图片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2910" y="1214422"/>
            <a:ext cx="8001056" cy="264320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1285852" y="2137468"/>
            <a:ext cx="72152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/>
              <a:t>        </a:t>
            </a:r>
            <a:r>
              <a:rPr lang="zh-CN" altLang="en-US" sz="32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思考：</a:t>
            </a:r>
            <a:r>
              <a:rPr lang="zh-CN" altLang="en-US" sz="3200" b="1" dirty="0" smtClean="0">
                <a:latin typeface="华文仿宋" panose="02010600040101010101" pitchFamily="2" charset="-122"/>
                <a:ea typeface="华文仿宋" panose="02010600040101010101" pitchFamily="2" charset="-122"/>
                <a:sym typeface="+mn-ea"/>
              </a:rPr>
              <a:t>生活像歌曲中所描述的那样吗？</a:t>
            </a:r>
            <a:endParaRPr lang="en-US" altLang="zh-CN" sz="3200" b="1" dirty="0" smtClean="0">
              <a:latin typeface="华文仿宋" panose="02010600040101010101" pitchFamily="2" charset="-122"/>
              <a:ea typeface="华文仿宋" panose="02010600040101010101" pitchFamily="2" charset="-122"/>
              <a:sym typeface="+mn-ea"/>
            </a:endParaRPr>
          </a:p>
        </p:txBody>
      </p:sp>
      <p:pic>
        <p:nvPicPr>
          <p:cNvPr id="4" name="图片 3" descr="图片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7" y="3714752"/>
            <a:ext cx="1643074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42976" y="2357430"/>
            <a:ext cx="7143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00" b="1" dirty="0" smtClean="0">
                <a:latin typeface="+mn-ea"/>
              </a:rPr>
              <a:t>研读教材内容，思考下列问题并梳理基础知识。</a:t>
            </a:r>
            <a:endParaRPr lang="zh-CN" altLang="en-US" sz="2600" b="1" dirty="0" smtClean="0">
              <a:latin typeface="+mn-ea"/>
            </a:endParaRPr>
          </a:p>
          <a:p>
            <a:r>
              <a:rPr lang="zh-CN" altLang="en-US" sz="2600" b="1" dirty="0" smtClean="0">
                <a:latin typeface="+mn-ea"/>
              </a:rPr>
              <a:t>（</a:t>
            </a:r>
            <a:r>
              <a:rPr lang="en-US" altLang="zh-CN" sz="2600" b="1" dirty="0" smtClean="0">
                <a:latin typeface="+mn-ea"/>
              </a:rPr>
              <a:t>1</a:t>
            </a:r>
            <a:r>
              <a:rPr lang="zh-CN" altLang="en-US" sz="2600" b="1" dirty="0" smtClean="0">
                <a:latin typeface="+mn-ea"/>
              </a:rPr>
              <a:t>）什么是挫折？</a:t>
            </a:r>
            <a:endParaRPr lang="zh-CN" altLang="en-US" sz="2600" b="1" dirty="0" smtClean="0">
              <a:latin typeface="+mn-ea"/>
            </a:endParaRPr>
          </a:p>
          <a:p>
            <a:r>
              <a:rPr lang="zh-CN" altLang="en-US" sz="2600" b="1" dirty="0" smtClean="0">
                <a:latin typeface="+mn-ea"/>
              </a:rPr>
              <a:t>（</a:t>
            </a:r>
            <a:r>
              <a:rPr lang="en-US" altLang="zh-CN" sz="2600" b="1" dirty="0" smtClean="0">
                <a:latin typeface="+mn-ea"/>
              </a:rPr>
              <a:t>2</a:t>
            </a:r>
            <a:r>
              <a:rPr lang="zh-CN" altLang="en-US" sz="2600" b="1" dirty="0" smtClean="0">
                <a:latin typeface="+mn-ea"/>
              </a:rPr>
              <a:t>）生活中每个人都会遇到挫折吗？</a:t>
            </a:r>
            <a:endParaRPr lang="en-US" altLang="zh-CN" sz="2600" b="1" dirty="0" smtClean="0">
              <a:latin typeface="+mn-ea"/>
            </a:endParaRPr>
          </a:p>
          <a:p>
            <a:r>
              <a:rPr lang="zh-CN" altLang="en-US" sz="2600" b="1" dirty="0" smtClean="0">
                <a:latin typeface="+mn-ea"/>
              </a:rPr>
              <a:t>（</a:t>
            </a:r>
            <a:r>
              <a:rPr lang="en-US" altLang="zh-CN" sz="2600" b="1" dirty="0" smtClean="0">
                <a:latin typeface="+mn-ea"/>
              </a:rPr>
              <a:t>3</a:t>
            </a:r>
            <a:r>
              <a:rPr lang="zh-CN" altLang="en-US" sz="2600" b="1" dirty="0" smtClean="0">
                <a:latin typeface="+mn-ea"/>
              </a:rPr>
              <a:t>）人们对待挫折产生不同感受和行为反应的原因是什么？</a:t>
            </a:r>
            <a:endParaRPr lang="zh-CN" altLang="en-US" sz="2600" b="1" dirty="0" smtClean="0">
              <a:latin typeface="+mn-ea"/>
            </a:endParaRPr>
          </a:p>
          <a:p>
            <a:r>
              <a:rPr lang="zh-CN" altLang="en-US" sz="2600" b="1" dirty="0" smtClean="0">
                <a:latin typeface="+mn-ea"/>
              </a:rPr>
              <a:t>（</a:t>
            </a:r>
            <a:r>
              <a:rPr lang="en-US" altLang="zh-CN" sz="2600" b="1" dirty="0" smtClean="0">
                <a:latin typeface="+mn-ea"/>
              </a:rPr>
              <a:t>4</a:t>
            </a:r>
            <a:r>
              <a:rPr lang="zh-CN" altLang="en-US" sz="2600" b="1" dirty="0" smtClean="0">
                <a:latin typeface="+mn-ea"/>
              </a:rPr>
              <a:t>）面对挫折，我们产生些负面情绪正常吗？为什么不能一味地沉浸在负面情绪中？</a:t>
            </a:r>
            <a:endParaRPr lang="zh-CN" altLang="en-US" sz="2600" b="1" dirty="0" smtClean="0">
              <a:latin typeface="+mn-ea"/>
            </a:endParaRPr>
          </a:p>
          <a:p>
            <a:r>
              <a:rPr lang="zh-CN" altLang="en-US" sz="2600" b="1" dirty="0" smtClean="0">
                <a:latin typeface="+mn-ea"/>
              </a:rPr>
              <a:t>（</a:t>
            </a:r>
            <a:r>
              <a:rPr lang="en-US" altLang="zh-CN" sz="2600" b="1" dirty="0" smtClean="0">
                <a:latin typeface="+mn-ea"/>
              </a:rPr>
              <a:t>5</a:t>
            </a:r>
            <a:r>
              <a:rPr lang="zh-CN" altLang="en-US" sz="2600" b="1" dirty="0" smtClean="0">
                <a:latin typeface="+mn-ea"/>
              </a:rPr>
              <a:t>）把生活中的挫折看作自己生命成长的一部分，有什么积极意义？</a:t>
            </a:r>
            <a:endParaRPr lang="en-US" altLang="zh-CN" sz="2600" b="1" dirty="0" smtClean="0">
              <a:latin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85828" y="274638"/>
            <a:ext cx="3686172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二、课堂活动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2976" y="1201151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/>
              <a:t>活动一：生活难免有挫折</a:t>
            </a:r>
            <a:endParaRPr lang="zh-CN" altLang="en-US" sz="3200" b="1" dirty="0" smtClean="0"/>
          </a:p>
        </p:txBody>
      </p:sp>
      <p:sp>
        <p:nvSpPr>
          <p:cNvPr id="5" name="矩形 4"/>
          <p:cNvSpPr/>
          <p:nvPr/>
        </p:nvSpPr>
        <p:spPr>
          <a:xfrm>
            <a:off x="1214414" y="1785926"/>
            <a:ext cx="1989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+mn-ea"/>
              </a:rPr>
              <a:t>1.</a:t>
            </a:r>
            <a:r>
              <a:rPr lang="zh-CN" altLang="en-US" sz="2800" b="1" dirty="0" smtClean="0">
                <a:latin typeface="+mn-ea"/>
              </a:rPr>
              <a:t>课文研讨</a:t>
            </a:r>
            <a:endParaRPr lang="zh-CN" altLang="en-US" sz="2800" b="1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42910" y="1268736"/>
            <a:ext cx="7990205" cy="3017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en-US" altLang="zh-CN" sz="3200" b="1" u="none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问题提示：</a:t>
            </a:r>
            <a:endParaRPr lang="zh-CN" altLang="en-US" sz="3200" b="1" u="none" dirty="0">
              <a:solidFill>
                <a:srgbClr val="000000"/>
              </a:solidFill>
              <a:latin typeface="+mn-ea"/>
              <a:cs typeface="宋体" panose="02010600030101010101" pitchFamily="2" charset="-122"/>
            </a:endParaRPr>
          </a:p>
          <a:p>
            <a:pPr marL="0" indent="0" algn="l"/>
            <a:r>
              <a:rPr lang="zh-CN" altLang="en-US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   （</a:t>
            </a:r>
            <a:r>
              <a:rPr lang="en-US" altLang="zh-CN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1</a:t>
            </a:r>
            <a:r>
              <a:rPr lang="zh-CN" altLang="en-US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）在我们怀揣美好的愿望、目标、期待去努力的过程中，难免会遇到一些阻碍、失利乃至</a:t>
            </a:r>
            <a:r>
              <a:rPr lang="zh-CN" altLang="en-US" sz="3200" b="1" u="none" dirty="0" smtClean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失败，这</a:t>
            </a:r>
            <a:r>
              <a:rPr lang="zh-CN" altLang="en-US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就是人们常说的挫折。</a:t>
            </a:r>
            <a:endParaRPr lang="zh-CN" altLang="en-US" sz="3200" b="1" u="none" dirty="0">
              <a:solidFill>
                <a:srgbClr val="000000"/>
              </a:solidFill>
              <a:latin typeface="+mn-ea"/>
              <a:cs typeface="宋体" panose="02010600030101010101" pitchFamily="2" charset="-122"/>
            </a:endParaRPr>
          </a:p>
          <a:p>
            <a:pPr marL="0" indent="0" algn="l"/>
            <a:r>
              <a:rPr lang="zh-CN" altLang="en-US" sz="3200" b="1" dirty="0">
                <a:latin typeface="+mn-ea"/>
              </a:rPr>
              <a:t>   </a:t>
            </a:r>
            <a:r>
              <a:rPr lang="zh-CN" altLang="en-US" sz="3200" b="1" dirty="0" smtClean="0">
                <a:latin typeface="+mn-ea"/>
              </a:rPr>
              <a:t>（</a:t>
            </a:r>
            <a:r>
              <a:rPr lang="en-US" altLang="zh-CN" sz="3200" b="1" dirty="0">
                <a:latin typeface="+mn-ea"/>
              </a:rPr>
              <a:t>2</a:t>
            </a:r>
            <a:r>
              <a:rPr lang="zh-CN" altLang="en-US" sz="3200" b="1" dirty="0">
                <a:latin typeface="+mn-ea"/>
              </a:rPr>
              <a:t>）挫折是人们生活中的一种平常遭遇，每个人都会遇到挫折。</a:t>
            </a:r>
            <a:endParaRPr lang="zh-CN" altLang="en-US" sz="3200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31536" y="1209684"/>
            <a:ext cx="801243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en-US" altLang="zh-CN" sz="3200" b="1" u="none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（</a:t>
            </a:r>
            <a:r>
              <a:rPr lang="en-US" altLang="zh-CN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3</a:t>
            </a:r>
            <a:r>
              <a:rPr lang="zh-CN" altLang="en-US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）面对不同的挫折，不同的人会有不同的情绪感受和行为反应；即使遭遇同样的挫折，不同人的情绪感受和行为反应也是不同的；同一个人在生命的不同时期，对于挫折也会有不同的感受和行为反应。产生这些不同感受和行为反应的主要原因，是人们对挫折的认识和态度不同。</a:t>
            </a:r>
            <a:endParaRPr lang="zh-CN" altLang="en-US" sz="3200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54990" y="1050290"/>
            <a:ext cx="8012430" cy="3992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en-US" altLang="zh-CN" sz="3200" b="1" u="none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（</a:t>
            </a:r>
            <a:r>
              <a:rPr lang="en-US" altLang="zh-CN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4</a:t>
            </a:r>
            <a:r>
              <a:rPr lang="zh-CN" altLang="en-US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）面对挫折，我们可能会感到失落、焦虑、难过、愤怒、不满等。产生这些负面的情绪感受是很正常的，但如果一味沉浸在负面情绪中，我们就容易消沉，甚至做出不恰当的行为。</a:t>
            </a:r>
            <a:endParaRPr lang="zh-CN" altLang="en-US" sz="3200" b="1" u="none" dirty="0">
              <a:solidFill>
                <a:srgbClr val="000000"/>
              </a:solidFill>
              <a:latin typeface="+mn-ea"/>
              <a:cs typeface="宋体" panose="02010600030101010101" pitchFamily="2" charset="-122"/>
            </a:endParaRPr>
          </a:p>
          <a:p>
            <a:pPr marL="0" indent="0" algn="l"/>
            <a:r>
              <a:rPr lang="zh-CN" altLang="en-US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   （</a:t>
            </a:r>
            <a:r>
              <a:rPr lang="en-US" altLang="zh-CN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5</a:t>
            </a:r>
            <a:r>
              <a:rPr lang="zh-CN" altLang="en-US" sz="3200" b="1" u="none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）得意时，挫折会使我们更清醒，避免盲目乐观、精神懈怠；失意时，挫折会使我们获得更加丰富的生活经验。</a:t>
            </a:r>
            <a:endParaRPr lang="zh-CN" altLang="en-US" sz="3200" b="1" u="none" dirty="0">
              <a:solidFill>
                <a:srgbClr val="000000"/>
              </a:solidFill>
              <a:latin typeface="+mn-ea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9986" y="1079169"/>
            <a:ext cx="77139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 smtClean="0">
                <a:latin typeface="+mn-ea"/>
              </a:rPr>
              <a:t>阅读</a:t>
            </a:r>
            <a:r>
              <a:rPr lang="zh-CN" altLang="en-US" sz="2600" b="1" dirty="0">
                <a:latin typeface="+mn-ea"/>
              </a:rPr>
              <a:t>教材第</a:t>
            </a:r>
            <a:r>
              <a:rPr lang="en-US" altLang="zh-CN" sz="2600" b="1" dirty="0">
                <a:latin typeface="+mn-ea"/>
              </a:rPr>
              <a:t>105</a:t>
            </a:r>
            <a:r>
              <a:rPr lang="zh-CN" altLang="en-US" sz="2600" b="1" dirty="0">
                <a:latin typeface="+mn-ea"/>
              </a:rPr>
              <a:t>页</a:t>
            </a:r>
            <a:r>
              <a:rPr lang="zh-CN" altLang="en-US" sz="2600" b="1" dirty="0" smtClean="0">
                <a:latin typeface="+mn-ea"/>
              </a:rPr>
              <a:t>的“探究与分享”。</a:t>
            </a:r>
            <a:endParaRPr lang="zh-CN" altLang="en-US" sz="2600" b="1" dirty="0"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7711" y="500042"/>
            <a:ext cx="23503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+mn-ea"/>
              </a:rPr>
              <a:t>2.</a:t>
            </a:r>
            <a:r>
              <a:rPr lang="zh-CN" altLang="en-US" sz="2800" b="1" dirty="0" smtClean="0">
                <a:latin typeface="+mn-ea"/>
              </a:rPr>
              <a:t>探究与分享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026" name="Picture 2" descr="D:\七上思品第四单元\105a.jpg"/>
          <p:cNvPicPr>
            <a:picLocks noChangeAspect="1" noChangeArrowheads="1"/>
          </p:cNvPicPr>
          <p:nvPr/>
        </p:nvPicPr>
        <p:blipFill>
          <a:blip r:embed="rId1" cstate="print">
            <a:lum bright="-10000"/>
          </a:blip>
          <a:srcRect/>
          <a:stretch>
            <a:fillRect/>
          </a:stretch>
        </p:blipFill>
        <p:spPr bwMode="auto">
          <a:xfrm>
            <a:off x="1285852" y="1785926"/>
            <a:ext cx="678661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3" descr="图片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7504" y="332656"/>
            <a:ext cx="8730015" cy="5400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108905" y="1000108"/>
            <a:ext cx="73714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/>
                </a:solidFill>
              </a:rPr>
              <a:t>        </a:t>
            </a:r>
            <a:r>
              <a:rPr lang="zh-CN" altLang="en-US" sz="2800" b="1" dirty="0" smtClean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思考下列问题：</a:t>
            </a:r>
            <a:endParaRPr lang="en-US" altLang="zh-CN" sz="2800" b="1" dirty="0" smtClean="0">
              <a:solidFill>
                <a:schemeClr val="tx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   （</a:t>
            </a:r>
            <a:r>
              <a:rPr lang="en-US" altLang="zh-CN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1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）</a:t>
            </a:r>
            <a:r>
              <a:rPr lang="en-US" altLang="zh-CN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“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爸爸妈妈外出工作很久没有回家了。我真想他们！</a:t>
            </a:r>
            <a:r>
              <a:rPr lang="en-US" altLang="zh-CN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”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对于你来说，这是挫折吗？</a:t>
            </a:r>
            <a:endParaRPr lang="zh-CN" altLang="en-US" sz="2800" b="1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   （</a:t>
            </a:r>
            <a:r>
              <a:rPr lang="en-US" altLang="zh-CN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2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）</a:t>
            </a:r>
            <a:r>
              <a:rPr lang="en-US" altLang="zh-CN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“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考砸了，又挨批评了。</a:t>
            </a:r>
            <a:r>
              <a:rPr lang="en-US" altLang="zh-CN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”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对于你来说，这是挫折吗？</a:t>
            </a:r>
            <a:endParaRPr lang="zh-CN" altLang="en-US" sz="2800" b="1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   （</a:t>
            </a:r>
            <a:r>
              <a:rPr lang="en-US" altLang="zh-CN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3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）</a:t>
            </a:r>
            <a:r>
              <a:rPr lang="en-US" altLang="zh-CN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“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他们不理我，好孤独啊！</a:t>
            </a:r>
            <a:r>
              <a:rPr lang="en-US" altLang="zh-CN" sz="2800" b="1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”</a:t>
            </a:r>
            <a:r>
              <a:rPr lang="zh-CN" altLang="en-US" sz="2800" b="1" dirty="0" smtClean="0">
                <a:latin typeface="华文仿宋" panose="02010600040101010101" pitchFamily="2" charset="-122"/>
                <a:ea typeface="华文仿宋" panose="02010600040101010101" pitchFamily="2" charset="-122"/>
                <a:sym typeface="+mn-ea"/>
              </a:rPr>
              <a:t>对于你来说，这是挫折吗？</a:t>
            </a:r>
            <a:endParaRPr lang="zh-CN" altLang="en-US" sz="2800" b="1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1915</Words>
  <Application>WPS 演示</Application>
  <PresentationFormat>全屏显示(4:3)</PresentationFormat>
  <Paragraphs>116</Paragraphs>
  <Slides>24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黑体</vt:lpstr>
      <vt:lpstr>华文仿宋</vt:lpstr>
      <vt:lpstr>Calibri</vt:lpstr>
      <vt:lpstr>Arial Unicode MS</vt:lpstr>
      <vt:lpstr>Office 主题</vt:lpstr>
      <vt:lpstr>PowerPoint 演示文稿</vt:lpstr>
      <vt:lpstr>一、教学导入</vt:lpstr>
      <vt:lpstr>PowerPoint 演示文稿</vt:lpstr>
      <vt:lpstr> 二、课堂活动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三、课堂小结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88</cp:revision>
  <dcterms:created xsi:type="dcterms:W3CDTF">2017-02-14T10:24:00Z</dcterms:created>
  <dcterms:modified xsi:type="dcterms:W3CDTF">2017-08-30T02:17:06Z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